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bBAyQKIMaB+uf4OTBapNk80w9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6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5"/>
          <p:cNvSpPr txBox="1"/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6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" type="subTitle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7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" type="body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9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2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3"/>
          <p:cNvSpPr txBox="1"/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4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4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title"/>
          </p:nvPr>
        </p:nvSpPr>
        <p:spPr>
          <a:xfrm>
            <a:off x="3571934" y="2160702"/>
            <a:ext cx="5048131" cy="6182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lang="en-US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TÍTULO DEL TRABAJO</a:t>
            </a:r>
            <a:endParaRPr/>
          </a:p>
        </p:txBody>
      </p:sp>
      <p:sp>
        <p:nvSpPr>
          <p:cNvPr id="106" name="Google Shape;106;p1"/>
          <p:cNvSpPr txBox="1"/>
          <p:nvPr>
            <p:ph idx="1" type="body"/>
          </p:nvPr>
        </p:nvSpPr>
        <p:spPr>
          <a:xfrm>
            <a:off x="4499317" y="3842369"/>
            <a:ext cx="3193366" cy="18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524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RESPONSABLES: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1. 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2.</a:t>
            </a:r>
            <a:endParaRPr/>
          </a:p>
          <a:p>
            <a:pPr indent="-1524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b="1"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3. </a:t>
            </a:r>
            <a:endParaRPr/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0" y="1804702"/>
            <a:ext cx="755374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Tabla 2.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………………………………………………………. n= …..</a:t>
            </a:r>
            <a:endParaRPr b="0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0" y="5417045"/>
            <a:ext cx="8759944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Discusión.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(solo la citación)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/>
          <p:nvPr/>
        </p:nvSpPr>
        <p:spPr>
          <a:xfrm>
            <a:off x="0" y="1804702"/>
            <a:ext cx="755374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Tabla 3.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………………………………………………………. n= …..</a:t>
            </a:r>
            <a:endParaRPr b="0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0" y="5417045"/>
            <a:ext cx="8759944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Discusión.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(solo la citación)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/>
          <p:nvPr>
            <p:ph type="title"/>
          </p:nvPr>
        </p:nvSpPr>
        <p:spPr>
          <a:xfrm rot="-5400000">
            <a:off x="3271989" y="3571208"/>
            <a:ext cx="4336631" cy="7153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CONCLUSIONES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12"/>
          <p:cNvGrpSpPr/>
          <p:nvPr/>
        </p:nvGrpSpPr>
        <p:grpSpPr>
          <a:xfrm>
            <a:off x="5871548" y="1761451"/>
            <a:ext cx="5432045" cy="3878802"/>
            <a:chOff x="947856" y="891"/>
            <a:chExt cx="5432045" cy="3878802"/>
          </a:xfrm>
        </p:grpSpPr>
        <p:sp>
          <p:nvSpPr>
            <p:cNvPr id="245" name="Google Shape;245;p12"/>
            <p:cNvSpPr/>
            <p:nvPr/>
          </p:nvSpPr>
          <p:spPr>
            <a:xfrm rot="10800000">
              <a:off x="1546477" y="61590"/>
              <a:ext cx="4833424" cy="1078339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2"/>
            <p:cNvSpPr txBox="1"/>
            <p:nvPr/>
          </p:nvSpPr>
          <p:spPr>
            <a:xfrm>
              <a:off x="1816062" y="61590"/>
              <a:ext cx="4563839" cy="1078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475500" spcFirstLastPara="1" rIns="362700" wrap="square" tIns="19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Arial"/>
                <a:buNone/>
              </a:pPr>
              <a:r>
                <a:rPr b="1" i="0" lang="en-US" sz="5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947856" y="891"/>
              <a:ext cx="1078339" cy="1078339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 rot="10800000">
              <a:off x="1487026" y="1401122"/>
              <a:ext cx="4833424" cy="1078339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2"/>
            <p:cNvSpPr txBox="1"/>
            <p:nvPr/>
          </p:nvSpPr>
          <p:spPr>
            <a:xfrm>
              <a:off x="1756611" y="1401122"/>
              <a:ext cx="4563839" cy="1078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475500" spcFirstLastPara="1" rIns="362700" wrap="square" tIns="19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1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947856" y="1401122"/>
              <a:ext cx="1078339" cy="1078339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 rot="10800000">
              <a:off x="1487026" y="2801354"/>
              <a:ext cx="4833424" cy="1078339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2"/>
            <p:cNvSpPr txBox="1"/>
            <p:nvPr/>
          </p:nvSpPr>
          <p:spPr>
            <a:xfrm>
              <a:off x="1756611" y="2801354"/>
              <a:ext cx="4563839" cy="1078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4300" lIns="475500" spcFirstLastPara="1" rIns="362700" wrap="square" tIns="19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1" i="0" sz="5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947856" y="2801354"/>
              <a:ext cx="1078339" cy="1078339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>
            <p:ph type="title"/>
          </p:nvPr>
        </p:nvSpPr>
        <p:spPr>
          <a:xfrm>
            <a:off x="3029803" y="1842448"/>
            <a:ext cx="5377218" cy="614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RECOMENDACIONES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13"/>
          <p:cNvGrpSpPr/>
          <p:nvPr/>
        </p:nvGrpSpPr>
        <p:grpSpPr>
          <a:xfrm>
            <a:off x="2214220" y="2596478"/>
            <a:ext cx="7253667" cy="3350717"/>
            <a:chOff x="0" y="0"/>
            <a:chExt cx="7253667" cy="3350717"/>
          </a:xfrm>
        </p:grpSpPr>
        <p:sp>
          <p:nvSpPr>
            <p:cNvPr id="263" name="Google Shape;263;p13"/>
            <p:cNvSpPr/>
            <p:nvPr/>
          </p:nvSpPr>
          <p:spPr>
            <a:xfrm>
              <a:off x="0" y="0"/>
              <a:ext cx="7253667" cy="1507823"/>
            </a:xfrm>
            <a:prstGeom prst="roundRect">
              <a:avLst>
                <a:gd fmla="val 10000" name="adj"/>
              </a:avLst>
            </a:prstGeom>
            <a:solidFill>
              <a:srgbClr val="EFCECA">
                <a:alpha val="90196"/>
              </a:srgbClr>
            </a:solidFill>
            <a:ln cap="flat" cmpd="sng" w="15875">
              <a:solidFill>
                <a:srgbClr val="EFCECA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18442" y="201043"/>
              <a:ext cx="3246086" cy="1105736"/>
            </a:xfrm>
            <a:prstGeom prst="roundRect">
              <a:avLst>
                <a:gd fmla="val 10000" name="adj"/>
              </a:avLst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 rot="10800000">
              <a:off x="218442" y="1507823"/>
              <a:ext cx="3246086" cy="184289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 txBox="1"/>
            <p:nvPr/>
          </p:nvSpPr>
          <p:spPr>
            <a:xfrm>
              <a:off x="275117" y="1507823"/>
              <a:ext cx="3132736" cy="178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7350" lIns="277350" spcFirstLastPara="1" rIns="277350" wrap="square" tIns="277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t/>
              </a:r>
              <a:endParaRPr b="1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Arial"/>
                <a:buNone/>
              </a:pPr>
              <a:r>
                <a:rPr b="1" i="0" lang="en-US" sz="3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3789137" y="201043"/>
              <a:ext cx="3246086" cy="1105736"/>
            </a:xfrm>
            <a:prstGeom prst="roundRect">
              <a:avLst>
                <a:gd fmla="val 10000" name="adj"/>
              </a:avLst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 rot="10800000">
              <a:off x="3789137" y="1507823"/>
              <a:ext cx="3246086" cy="184289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3"/>
            <p:cNvSpPr txBox="1"/>
            <p:nvPr/>
          </p:nvSpPr>
          <p:spPr>
            <a:xfrm>
              <a:off x="3845812" y="1507823"/>
              <a:ext cx="3132736" cy="178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77350" lIns="277350" spcFirstLastPara="1" rIns="277350" wrap="square" tIns="277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t/>
              </a:r>
              <a:endParaRPr b="1" i="0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Arial"/>
                <a:buNone/>
              </a:pPr>
              <a:r>
                <a:rPr b="1" i="0" lang="en-US" sz="3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2483894" y="1863976"/>
            <a:ext cx="8488906" cy="6775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 Narrow"/>
              <a:buNone/>
            </a:pPr>
            <a:r>
              <a:rPr b="1" lang="en-US" sz="35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ANTECEDENTES</a:t>
            </a:r>
            <a:endParaRPr sz="35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15" name="Google Shape;115;p2"/>
          <p:cNvGrpSpPr/>
          <p:nvPr/>
        </p:nvGrpSpPr>
        <p:grpSpPr>
          <a:xfrm>
            <a:off x="3112951" y="2710809"/>
            <a:ext cx="5670523" cy="3129530"/>
            <a:chOff x="1134025" y="0"/>
            <a:chExt cx="5670523" cy="3129530"/>
          </a:xfrm>
        </p:grpSpPr>
        <p:sp>
          <p:nvSpPr>
            <p:cNvPr id="116" name="Google Shape;116;p2"/>
            <p:cNvSpPr/>
            <p:nvPr/>
          </p:nvSpPr>
          <p:spPr>
            <a:xfrm rot="10800000">
              <a:off x="2294732" y="0"/>
              <a:ext cx="4487379" cy="799666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494648" y="0"/>
              <a:ext cx="4287463" cy="799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436925" spcFirstLastPara="1" rIns="142225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Palabras clave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Contextualización del tema, área general de estudio </a:t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76654" y="1526"/>
              <a:ext cx="990851" cy="990851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10800000">
              <a:off x="2146654" y="961520"/>
              <a:ext cx="4657894" cy="871533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2364537" y="961520"/>
              <a:ext cx="4440011" cy="871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436925" spcFirstLastPara="1" rIns="142225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 Narrow"/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Palabras clave: </a:t>
              </a:r>
              <a:r>
                <a:rPr b="0" i="0" lang="en-US" sz="18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Relevancia del tema en el contexto nacional, regional o internacional</a:t>
              </a:r>
              <a:endParaRPr b="0" i="0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34025" y="1074626"/>
              <a:ext cx="990851" cy="990851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10800000">
              <a:off x="2382526" y="1977121"/>
              <a:ext cx="4418483" cy="990851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30239" y="1977121"/>
              <a:ext cx="4170770" cy="9908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436925" spcFirstLastPara="1" rIns="128000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Palabras clave: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Datos recientes (estadísticas, reportes oficiales, investigaciones)</a:t>
              </a:r>
              <a:endParaRPr b="1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93878" y="2138679"/>
              <a:ext cx="990851" cy="990851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5" name="Google Shape;125;p2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22773" y="158750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91325" y="158750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/>
          <p:nvPr>
            <p:ph type="title"/>
          </p:nvPr>
        </p:nvSpPr>
        <p:spPr>
          <a:xfrm>
            <a:off x="1978926" y="1821773"/>
            <a:ext cx="8488906" cy="6775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 Narrow"/>
              <a:buNone/>
            </a:pPr>
            <a:r>
              <a:rPr b="1" lang="en-US" sz="35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PLANTEAMIENTO DEL PROBLEMA</a:t>
            </a:r>
            <a:endParaRPr/>
          </a:p>
        </p:txBody>
      </p:sp>
      <p:grpSp>
        <p:nvGrpSpPr>
          <p:cNvPr id="133" name="Google Shape;133;p3"/>
          <p:cNvGrpSpPr/>
          <p:nvPr/>
        </p:nvGrpSpPr>
        <p:grpSpPr>
          <a:xfrm>
            <a:off x="3235447" y="2575145"/>
            <a:ext cx="5217574" cy="3288927"/>
            <a:chOff x="1256521" y="0"/>
            <a:chExt cx="5217574" cy="3288927"/>
          </a:xfrm>
        </p:grpSpPr>
        <p:sp>
          <p:nvSpPr>
            <p:cNvPr id="134" name="Google Shape;134;p3"/>
            <p:cNvSpPr/>
            <p:nvPr/>
          </p:nvSpPr>
          <p:spPr>
            <a:xfrm rot="10800000">
              <a:off x="1986716" y="0"/>
              <a:ext cx="4487379" cy="671383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154562" y="0"/>
              <a:ext cx="4319533" cy="671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2960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 Narrow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1- </a:t>
              </a:r>
              <a:r>
                <a:rPr b="0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Situación específica a abordar</a:t>
              </a:r>
              <a:endParaRPr b="1" i="0" sz="1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256521" y="2156"/>
              <a:ext cx="671383" cy="671383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10800000">
              <a:off x="1999273" y="873952"/>
              <a:ext cx="4335280" cy="671383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2167119" y="873952"/>
              <a:ext cx="4167434" cy="671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2960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 Narrow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2-</a:t>
              </a:r>
              <a:r>
                <a:rPr b="0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Problema en tiempo, espacio y población de estudio.</a:t>
              </a:r>
              <a:endParaRPr b="1" i="0" sz="1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294546" y="873952"/>
              <a:ext cx="671383" cy="671383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10800000">
              <a:off x="2040215" y="1745748"/>
              <a:ext cx="4280691" cy="671383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2208061" y="1745748"/>
              <a:ext cx="4112845" cy="671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2960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 Narrow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3-</a:t>
              </a:r>
              <a:r>
                <a:rPr b="0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Explica cómo afecta la problemática</a:t>
              </a:r>
              <a:endParaRPr b="1" i="0" sz="1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308193" y="1745748"/>
              <a:ext cx="671383" cy="671383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10800000">
              <a:off x="2060686" y="2617544"/>
              <a:ext cx="4253396" cy="671383"/>
            </a:xfrm>
            <a:prstGeom prst="homePlate">
              <a:avLst>
                <a:gd fmla="val 5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2228532" y="2617544"/>
              <a:ext cx="4085550" cy="671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296050" spcFirstLastPara="1" rIns="13512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 Narrow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4-</a:t>
              </a:r>
              <a:r>
                <a:rPr b="0" i="0" lang="en-US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Posible solución al problema</a:t>
              </a:r>
              <a:endParaRPr b="1" i="0" sz="1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315017" y="2617544"/>
              <a:ext cx="671383" cy="671383"/>
            </a:xfrm>
            <a:prstGeom prst="ellipse">
              <a:avLst/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>
            <p:ph type="title"/>
          </p:nvPr>
        </p:nvSpPr>
        <p:spPr>
          <a:xfrm>
            <a:off x="3437049" y="1822591"/>
            <a:ext cx="5317901" cy="5267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en-US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JUSTIFICACIÓN 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1984249" y="2460855"/>
            <a:ext cx="7891271" cy="3559978"/>
            <a:chOff x="0" y="0"/>
            <a:chExt cx="7891271" cy="3559978"/>
          </a:xfrm>
        </p:grpSpPr>
        <p:sp>
          <p:nvSpPr>
            <p:cNvPr id="155" name="Google Shape;155;p4"/>
            <p:cNvSpPr/>
            <p:nvPr/>
          </p:nvSpPr>
          <p:spPr>
            <a:xfrm>
              <a:off x="0" y="0"/>
              <a:ext cx="7891271" cy="1684287"/>
            </a:xfrm>
            <a:prstGeom prst="roundRect">
              <a:avLst>
                <a:gd fmla="val 10000" name="adj"/>
              </a:avLst>
            </a:prstGeom>
            <a:solidFill>
              <a:srgbClr val="EFCECA">
                <a:alpha val="90196"/>
              </a:srgbClr>
            </a:solidFill>
            <a:ln cap="flat" cmpd="sng" w="15875">
              <a:solidFill>
                <a:srgbClr val="EFCECA">
                  <a:alpha val="9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5332" y="90978"/>
              <a:ext cx="2100742" cy="1235144"/>
            </a:xfrm>
            <a:prstGeom prst="roundRect">
              <a:avLst>
                <a:gd fmla="val 10000" name="adj"/>
              </a:avLst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 rot="10800000">
              <a:off x="267182" y="1501404"/>
              <a:ext cx="2100742" cy="205857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330490" y="1501404"/>
              <a:ext cx="1974126" cy="1995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1-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Relevancia del tema </a:t>
              </a:r>
              <a:endPara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859351" y="90978"/>
              <a:ext cx="2100742" cy="1235144"/>
            </a:xfrm>
            <a:prstGeom prst="roundRect">
              <a:avLst>
                <a:gd fmla="val 10000" name="adj"/>
              </a:avLst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 rot="10800000">
              <a:off x="2729547" y="1487344"/>
              <a:ext cx="2100742" cy="205857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2792855" y="1487344"/>
              <a:ext cx="1974126" cy="1995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2-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Necesidades prácticas </a:t>
              </a:r>
              <a:endPara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290488" y="90978"/>
              <a:ext cx="2100742" cy="1235144"/>
            </a:xfrm>
            <a:prstGeom prst="roundRect">
              <a:avLst>
                <a:gd fmla="val 10000" name="adj"/>
              </a:avLst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 rot="10800000">
              <a:off x="4959170" y="1473263"/>
              <a:ext cx="2791529" cy="2058574"/>
            </a:xfrm>
            <a:prstGeom prst="round2SameRect">
              <a:avLst>
                <a:gd fmla="val 10500" name="adj1"/>
                <a:gd fmla="val 0" name="adj2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5022478" y="1473263"/>
              <a:ext cx="2664913" cy="19952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3-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Aporte de la investigación (aplicaciones, impacto, innovación tecnológica).</a:t>
              </a:r>
              <a:endParaRPr b="1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5"/>
          <p:cNvGrpSpPr/>
          <p:nvPr/>
        </p:nvGrpSpPr>
        <p:grpSpPr>
          <a:xfrm>
            <a:off x="215153" y="2635624"/>
            <a:ext cx="11819964" cy="3032062"/>
            <a:chOff x="0" y="0"/>
            <a:chExt cx="11819964" cy="3032062"/>
          </a:xfrm>
        </p:grpSpPr>
        <p:sp>
          <p:nvSpPr>
            <p:cNvPr id="173" name="Google Shape;173;p5"/>
            <p:cNvSpPr/>
            <p:nvPr/>
          </p:nvSpPr>
          <p:spPr>
            <a:xfrm>
              <a:off x="0" y="0"/>
              <a:ext cx="11819964" cy="3032062"/>
            </a:xfrm>
            <a:prstGeom prst="roundRect">
              <a:avLst>
                <a:gd fmla="val 10000" name="adj"/>
              </a:avLst>
            </a:prstGeom>
            <a:solidFill>
              <a:srgbClr val="D0BB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2667199" y="0"/>
              <a:ext cx="9152765" cy="3032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Times New Roman"/>
                <a:buNone/>
              </a:pPr>
              <a:r>
                <a:rPr b="1" i="0" lang="en-US" sz="36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0" lang="en-US" sz="3200" u="none" cap="none" strike="noStrike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OBJETIVO GENERAL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endParaRPr b="1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307898" y="793381"/>
              <a:ext cx="2112582" cy="1697566"/>
            </a:xfrm>
            <a:prstGeom prst="roundRect">
              <a:avLst>
                <a:gd fmla="val 10000" name="adj"/>
              </a:avLst>
            </a:prstGeom>
            <a:solidFill>
              <a:srgbClr val="EABFBB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 txBox="1"/>
          <p:nvPr>
            <p:ph type="title"/>
          </p:nvPr>
        </p:nvSpPr>
        <p:spPr>
          <a:xfrm>
            <a:off x="2317377" y="1801504"/>
            <a:ext cx="7162800" cy="604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en-US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OBJETIVOS ESPECÍFICOS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" name="Google Shape;184;p6"/>
          <p:cNvSpPr txBox="1"/>
          <p:nvPr>
            <p:ph idx="1" type="body"/>
          </p:nvPr>
        </p:nvSpPr>
        <p:spPr>
          <a:xfrm>
            <a:off x="246081" y="2907461"/>
            <a:ext cx="11699838" cy="3318260"/>
          </a:xfrm>
          <a:prstGeom prst="rect">
            <a:avLst/>
          </a:prstGeom>
          <a:solidFill>
            <a:srgbClr val="E7DCDC"/>
          </a:solidFill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/>
          <p:nvPr/>
        </p:nvSpPr>
        <p:spPr>
          <a:xfrm>
            <a:off x="0" y="1168256"/>
            <a:ext cx="6239435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 investigación se realizó en ……………………………., en el mes de …… año…...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Las </a:t>
            </a: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variables estudiadas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fueron</a:t>
            </a:r>
            <a:r>
              <a:rPr b="0" i="0" lang="en-US" sz="2000" u="none" cap="none" strike="noStrike">
                <a:solidFill>
                  <a:srgbClr val="422E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seguidas entre comas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El </a:t>
            </a: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tipo de investigación</a:t>
            </a:r>
            <a:r>
              <a:rPr b="1" i="0" lang="en-US" sz="2000" u="none" cap="none" strike="noStrike">
                <a:solidFill>
                  <a:srgbClr val="422E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	 ……………………………………………………………………………………………………………………………………………………………….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93" name="Google Shape;193;p7"/>
          <p:cNvSpPr txBox="1"/>
          <p:nvPr>
            <p:ph type="title"/>
          </p:nvPr>
        </p:nvSpPr>
        <p:spPr>
          <a:xfrm>
            <a:off x="318726" y="1815259"/>
            <a:ext cx="4953135" cy="7153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lang="en-US" sz="3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METODOLOGÍA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807201" y="2119086"/>
            <a:ext cx="4891314" cy="3730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bicación del icono de mapa con ubicación de mapa y pin 3d 3242342 Vector  en Vecteezy"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810" y="2423598"/>
            <a:ext cx="3772218" cy="317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5336377" y="1765477"/>
            <a:ext cx="6700948" cy="5940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Métodos y Procedimientos para la recolección de datos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………………………………………………………………………………………………………………………………………………………………………………………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…………………………………………………………………………………………………………………………………………………………………………………………….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…………………………………………………………………………………………………………………………………………………………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300251" y="1869744"/>
            <a:ext cx="2161595" cy="1745654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 de referencia</a:t>
            </a:r>
            <a:endParaRPr/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/>
          <p:nvPr/>
        </p:nvSpPr>
        <p:spPr>
          <a:xfrm>
            <a:off x="2650356" y="1869744"/>
            <a:ext cx="2161595" cy="1745654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 de referencia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300251" y="3862694"/>
            <a:ext cx="2161595" cy="1745654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 de referencia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2650356" y="3862694"/>
            <a:ext cx="2161595" cy="1745654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Imagen de referencia</a:t>
            </a:r>
            <a:endParaRPr/>
          </a:p>
        </p:txBody>
      </p:sp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3862891" y="1783374"/>
            <a:ext cx="4751934" cy="608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br>
              <a:rPr b="1"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2700"/>
          </a:p>
        </p:txBody>
      </p:sp>
      <p:sp>
        <p:nvSpPr>
          <p:cNvPr id="216" name="Google Shape;216;p9"/>
          <p:cNvSpPr/>
          <p:nvPr/>
        </p:nvSpPr>
        <p:spPr>
          <a:xfrm>
            <a:off x="0" y="2451816"/>
            <a:ext cx="7553742" cy="456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Tabla 1.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………………………………………………………. n= …..</a:t>
            </a:r>
            <a:endParaRPr b="0" i="0" sz="16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0" y="5417045"/>
            <a:ext cx="8759944" cy="49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Discusión.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(solo la citación)</a:t>
            </a:r>
            <a:endParaRPr b="0" i="0" sz="18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10503" l="5538" r="5616" t="71600"/>
          <a:stretch/>
        </p:blipFill>
        <p:spPr>
          <a:xfrm>
            <a:off x="0" y="6020238"/>
            <a:ext cx="12192000" cy="8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4">
            <a:alphaModFix/>
          </a:blip>
          <a:srcRect b="37635" l="5768" r="23889" t="29118"/>
          <a:stretch/>
        </p:blipFill>
        <p:spPr>
          <a:xfrm>
            <a:off x="6858773" y="78325"/>
            <a:ext cx="4268549" cy="11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7325" y="78325"/>
            <a:ext cx="1016000" cy="12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ción">
  <a:themeElements>
    <a:clrScheme name="Retrospección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2021-11-10T12:12:33Z</dcterms:created>
  <dc:creator>Erwin Cueva</dc:creator>
</cp:coreProperties>
</file>